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37744"/>
          </a:xfrm>
          <a:prstGeom prst="rect">
            <a:avLst/>
          </a:prstGeom>
          <a:solidFill>
            <a:srgbClr val="0A4D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237744"/>
            <a:ext cx="12191695" cy="32004"/>
          </a:xfrm>
          <a:prstGeom prst="rect">
            <a:avLst/>
          </a:prstGeom>
          <a:solidFill>
            <a:srgbClr val="D4A3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art-mausole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055" y="2060691"/>
            <a:ext cx="5120640" cy="3809756"/>
          </a:xfrm>
          <a:prstGeom prst="rect">
            <a:avLst/>
          </a:prstGeom>
          <a:effectLst/>
        </p:spPr>
      </p:pic>
      <p:pic>
        <p:nvPicPr>
          <p:cNvPr id="5" name="Picture 4" descr="usk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48640"/>
            <a:ext cx="706717" cy="914400"/>
          </a:xfrm>
          <a:prstGeom prst="rect">
            <a:avLst/>
          </a:prstGeom>
          <a:effectLst/>
        </p:spPr>
      </p:pic>
      <p:cxnSp>
        <p:nvCxnSpPr>
          <p:cNvPr id="6" name="Connector 5"/>
          <p:cNvCxnSpPr/>
          <p:nvPr/>
        </p:nvCxnSpPr>
        <p:spPr>
          <a:xfrm>
            <a:off x="1773936" y="603504"/>
            <a:ext cx="0" cy="749808"/>
          </a:xfrm>
          <a:prstGeom prst="line">
            <a:avLst/>
          </a:prstGeom>
          <a:ln w="9525">
            <a:solidFill>
              <a:srgbClr val="DDD9CB"/>
            </a:solidFill>
          </a:ln>
          <a:effectLst/>
        </p:spPr>
      </p:cxnSp>
      <p:pic>
        <p:nvPicPr>
          <p:cNvPr id="7" name="Picture 6" descr="suf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104" y="685800"/>
            <a:ext cx="1021914" cy="640080"/>
          </a:xfrm>
          <a:prstGeom prst="rect">
            <a:avLst/>
          </a:prstGeom>
          <a:effectLst/>
        </p:spPr>
      </p:pic>
      <p:cxnSp>
        <p:nvCxnSpPr>
          <p:cNvPr id="8" name="Connector 7"/>
          <p:cNvCxnSpPr/>
          <p:nvPr/>
        </p:nvCxnSpPr>
        <p:spPr>
          <a:xfrm>
            <a:off x="822960" y="1609344"/>
            <a:ext cx="10545775" cy="0"/>
          </a:xfrm>
          <a:prstGeom prst="line">
            <a:avLst/>
          </a:prstGeom>
          <a:ln w="9525">
            <a:solidFill>
              <a:srgbClr val="DDD9CB"/>
            </a:solidFill>
          </a:ln>
          <a:effectLst/>
        </p:spPr>
      </p:cxnSp>
      <p:sp>
        <p:nvSpPr>
          <p:cNvPr id="9" name="Rounded Rectangle 8"/>
          <p:cNvSpPr/>
          <p:nvPr/>
        </p:nvSpPr>
        <p:spPr>
          <a:xfrm>
            <a:off x="822960" y="2029968"/>
            <a:ext cx="6309360" cy="384048"/>
          </a:xfrm>
          <a:prstGeom prst="roundRect">
            <a:avLst>
              <a:gd name="adj" fmla="val 50000"/>
            </a:avLst>
          </a:prstGeom>
          <a:solidFill>
            <a:srgbClr val="0A4D44"/>
          </a:solidFill>
          <a:ln>
            <a:noFill/>
          </a:ln>
          <a:effectLst/>
        </p:spPr>
        <p:txBody>
          <a:bodyPr wrap="square" lIns="146304" tIns="0" rIns="146304" bIns="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 spc="120">
                <a:solidFill>
                  <a:srgbClr val="D4A359"/>
                </a:solidFill>
                <a:latin typeface="Arial"/>
                <a:cs typeface="Arial"/>
              </a:rPr>
              <a:t>V ЮБИЛЕЙНАЯ МЕЖДУНАРОДНАЯ НАУЧНО-ПРАКТИЧЕСКАЯ КОНФЕРЕНЦИЯ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761488"/>
            <a:ext cx="5897880" cy="1737360"/>
          </a:xfrm>
          <a:prstGeom prst="rect">
            <a:avLst/>
          </a:prstGeom>
          <a:noFill/>
          <a:effectLst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0A4D44"/>
                </a:solidFill>
                <a:latin typeface="Georgia"/>
                <a:cs typeface="Georgia"/>
              </a:rPr>
              <a:t>ЗАГОЛОВОК ПРЕЗЕНТАЦИИ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553712"/>
            <a:ext cx="5897880" cy="329184"/>
          </a:xfrm>
          <a:prstGeom prst="rect">
            <a:avLst/>
          </a:prstGeom>
          <a:noFill/>
          <a:effectLst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6201D"/>
                </a:solidFill>
                <a:latin typeface="Arial"/>
                <a:cs typeface="Arial"/>
              </a:rPr>
              <a:t>ФИО докладчика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956048"/>
            <a:ext cx="5897880" cy="822960"/>
          </a:xfrm>
          <a:prstGeom prst="rect">
            <a:avLst/>
          </a:prstGeom>
          <a:noFill/>
          <a:effectLst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5E706B"/>
                </a:solidFill>
                <a:latin typeface="Arial"/>
                <a:cs typeface="Arial"/>
              </a:rPr>
              <a:t>учёная степень / должность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E706B"/>
                </a:solidFill>
                <a:latin typeface="Arial"/>
                <a:cs typeface="Arial"/>
              </a:rPr>
              <a:t>организация, город, страна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5989320"/>
            <a:ext cx="12191695" cy="27432"/>
          </a:xfrm>
          <a:prstGeom prst="rect">
            <a:avLst/>
          </a:prstGeom>
          <a:solidFill>
            <a:srgbClr val="D4A3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6016752"/>
            <a:ext cx="12191695" cy="841248"/>
          </a:xfrm>
          <a:prstGeom prst="rect">
            <a:avLst/>
          </a:prstGeom>
          <a:solidFill>
            <a:srgbClr val="0A4D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" y="6021324"/>
            <a:ext cx="7680960" cy="836676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30" dirty="0">
                <a:solidFill>
                  <a:srgbClr val="D4A359"/>
                </a:solidFill>
                <a:latin typeface="Arial"/>
                <a:cs typeface="Arial"/>
              </a:rPr>
              <a:t>18</a:t>
            </a:r>
            <a:r>
              <a:rPr lang="en-US" sz="1200" b="1" i="0" spc="30" dirty="0">
                <a:solidFill>
                  <a:srgbClr val="D4A359"/>
                </a:solidFill>
                <a:latin typeface="Arial"/>
                <a:cs typeface="Arial"/>
              </a:rPr>
              <a:t> - </a:t>
            </a:r>
            <a:r>
              <a:rPr sz="1200" b="1" i="0" spc="30" dirty="0">
                <a:solidFill>
                  <a:srgbClr val="D4A359"/>
                </a:solidFill>
                <a:latin typeface="Arial"/>
                <a:cs typeface="Arial"/>
              </a:rPr>
              <a:t>19 </a:t>
            </a:r>
            <a:r>
              <a:rPr sz="1200" b="1" i="0" spc="30" dirty="0" err="1">
                <a:solidFill>
                  <a:srgbClr val="D4A359"/>
                </a:solidFill>
                <a:latin typeface="Arial"/>
                <a:cs typeface="Arial"/>
              </a:rPr>
              <a:t>сентября</a:t>
            </a:r>
            <a:r>
              <a:rPr sz="1200" b="1" i="0" spc="30" dirty="0">
                <a:solidFill>
                  <a:srgbClr val="D4A359"/>
                </a:solidFill>
                <a:latin typeface="Arial"/>
                <a:cs typeface="Arial"/>
              </a:rPr>
              <a:t> 2026 </a:t>
            </a:r>
            <a:r>
              <a:rPr sz="1200" b="1" i="0" spc="30" dirty="0" err="1">
                <a:solidFill>
                  <a:srgbClr val="D4A359"/>
                </a:solidFill>
                <a:latin typeface="Arial"/>
                <a:cs typeface="Arial"/>
              </a:rPr>
              <a:t>года</a:t>
            </a:r>
            <a:r>
              <a:rPr sz="1200" b="1" i="0" spc="30" dirty="0">
                <a:solidFill>
                  <a:srgbClr val="D4A359"/>
                </a:solidFill>
                <a:latin typeface="Arial"/>
                <a:cs typeface="Arial"/>
              </a:rPr>
              <a:t>  |  </a:t>
            </a:r>
            <a:r>
              <a:rPr sz="1200" b="1" i="0" spc="30" dirty="0" err="1">
                <a:solidFill>
                  <a:srgbClr val="D4A359"/>
                </a:solidFill>
                <a:latin typeface="Arial"/>
                <a:cs typeface="Arial"/>
              </a:rPr>
              <a:t>г</a:t>
            </a:r>
            <a:r>
              <a:rPr sz="1200" b="1" i="0" spc="30" dirty="0">
                <a:solidFill>
                  <a:srgbClr val="D4A359"/>
                </a:solidFill>
                <a:latin typeface="Arial"/>
                <a:cs typeface="Arial"/>
              </a:rPr>
              <a:t>. </a:t>
            </a:r>
            <a:r>
              <a:rPr sz="1200" b="1" i="0" spc="30" dirty="0" err="1">
                <a:solidFill>
                  <a:srgbClr val="D4A359"/>
                </a:solidFill>
                <a:latin typeface="Arial"/>
                <a:cs typeface="Arial"/>
              </a:rPr>
              <a:t>Шымкент</a:t>
            </a:r>
            <a:r>
              <a:rPr sz="1200" b="1" i="0" spc="30" dirty="0">
                <a:solidFill>
                  <a:srgbClr val="D4A359"/>
                </a:solidFill>
                <a:latin typeface="Arial"/>
                <a:cs typeface="Arial"/>
              </a:rPr>
              <a:t>, </a:t>
            </a:r>
            <a:r>
              <a:rPr sz="1200" b="1" i="0" spc="30" dirty="0" err="1">
                <a:solidFill>
                  <a:srgbClr val="D4A359"/>
                </a:solidFill>
                <a:latin typeface="Arial"/>
                <a:cs typeface="Arial"/>
              </a:rPr>
              <a:t>Казахстан</a:t>
            </a:r>
            <a:r>
              <a:rPr sz="1200" b="1" i="0" spc="30" dirty="0">
                <a:solidFill>
                  <a:srgbClr val="D4A359"/>
                </a:solidFill>
                <a:latin typeface="Arial"/>
                <a:cs typeface="Arial"/>
              </a:rPr>
              <a:t> (Alma-Tau)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95360" y="6021324"/>
            <a:ext cx="2773375" cy="836676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 spc="50">
                <a:solidFill>
                  <a:srgbClr val="E8D7A8"/>
                </a:solidFill>
                <a:latin typeface="Arial"/>
                <a:cs typeface="Arial"/>
              </a:rPr>
              <a:t>www.usk.asia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A4D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201168"/>
            <a:ext cx="12191695" cy="32004"/>
          </a:xfrm>
          <a:prstGeom prst="rect">
            <a:avLst/>
          </a:prstGeom>
          <a:solidFill>
            <a:srgbClr val="D4A3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457200"/>
            <a:ext cx="7315200" cy="219456"/>
          </a:xfrm>
          <a:prstGeom prst="rect">
            <a:avLst/>
          </a:prstGeom>
          <a:noFill/>
          <a:effectLst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40">
                <a:solidFill>
                  <a:srgbClr val="96731B"/>
                </a:solidFill>
                <a:latin typeface="Arial"/>
                <a:cs typeface="Arial"/>
              </a:rPr>
              <a:t>РАЗДЕЛ ДОКЛАДА / НАЗВАНИЕ СЕКЦИИ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713232"/>
            <a:ext cx="8778240" cy="676656"/>
          </a:xfrm>
          <a:prstGeom prst="rect">
            <a:avLst/>
          </a:prstGeom>
          <a:noFill/>
          <a:effectLst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0A4D44"/>
                </a:solidFill>
                <a:latin typeface="Georgia"/>
                <a:cs typeface="Georgia"/>
              </a:rPr>
              <a:t>ЗАГОЛОВОК СЛАЙДА</a:t>
            </a:r>
          </a:p>
        </p:txBody>
      </p:sp>
      <p:pic>
        <p:nvPicPr>
          <p:cNvPr id="6" name="Picture 5" descr="suf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1609" y="457200"/>
            <a:ext cx="857867" cy="537328"/>
          </a:xfrm>
          <a:prstGeom prst="rect">
            <a:avLst/>
          </a:prstGeom>
          <a:effectLst/>
        </p:spPr>
      </p:pic>
      <p:cxnSp>
        <p:nvCxnSpPr>
          <p:cNvPr id="8" name="Connector 7"/>
          <p:cNvCxnSpPr/>
          <p:nvPr/>
        </p:nvCxnSpPr>
        <p:spPr>
          <a:xfrm>
            <a:off x="822960" y="1499616"/>
            <a:ext cx="10545775" cy="0"/>
          </a:xfrm>
          <a:prstGeom prst="line">
            <a:avLst/>
          </a:prstGeom>
          <a:ln w="9525">
            <a:solidFill>
              <a:srgbClr val="DDD9CB"/>
            </a:solidFill>
          </a:ln>
          <a:effectLst/>
        </p:spPr>
      </p:cxnSp>
      <p:sp>
        <p:nvSpPr>
          <p:cNvPr id="9" name="Rounded Rectangle 8"/>
          <p:cNvSpPr/>
          <p:nvPr/>
        </p:nvSpPr>
        <p:spPr>
          <a:xfrm>
            <a:off x="822960" y="1773936"/>
            <a:ext cx="10545775" cy="39319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DDD9CB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144768"/>
            <a:ext cx="12191695" cy="27432"/>
          </a:xfrm>
          <a:prstGeom prst="rect">
            <a:avLst/>
          </a:prstGeom>
          <a:solidFill>
            <a:srgbClr val="D4A3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172200"/>
            <a:ext cx="12191695" cy="685800"/>
          </a:xfrm>
          <a:prstGeom prst="rect">
            <a:avLst/>
          </a:prstGeom>
          <a:solidFill>
            <a:srgbClr val="0A4D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" y="6172200"/>
            <a:ext cx="6583680" cy="68580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D7A8"/>
                </a:solidFill>
                <a:latin typeface="Arial"/>
                <a:cs typeface="Arial"/>
              </a:rPr>
              <a:t>© 2026 ОО «Урологи Южного Казахстана»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6172200"/>
            <a:ext cx="4053535" cy="68580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D7A8"/>
                </a:solidFill>
                <a:latin typeface="Arial"/>
                <a:cs typeface="Arial"/>
              </a:rPr>
              <a:t>SUF-2026 · Шымкент · www.usk.asia   |   слайд </a:t>
            </a:r>
            <a:fld id="{1D2E3F40-5A6B-4C7D-8E9F-0A1B2C3D4E5F}" type="slidenum">
              <a:rPr lang="ru-RU" sz="950" b="1">
                <a:solidFill>
                  <a:srgbClr val="E8D7A8"/>
                </a:solidFill>
                <a:latin typeface="Arial"/>
                <a:ea typeface="Arial"/>
                <a:cs typeface="Arial"/>
              </a:rPr>
              <a:t>2</a:t>
            </a:fld>
            <a:endParaRPr lang="ru-RU" sz="950" b="1">
              <a:solidFill>
                <a:srgbClr val="E8D7A8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4" name="Picture 13" descr="usk-logo.png">
            <a:extLst>
              <a:ext uri="{FF2B5EF4-FFF2-40B4-BE49-F238E27FC236}">
                <a16:creationId xmlns:a16="http://schemas.microsoft.com/office/drawing/2014/main" id="{BC0D8825-F9A5-6AA2-D83B-54133EAA7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4429" y="338222"/>
            <a:ext cx="583951" cy="755557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A4D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201168"/>
            <a:ext cx="12191695" cy="32004"/>
          </a:xfrm>
          <a:prstGeom prst="rect">
            <a:avLst/>
          </a:prstGeom>
          <a:solidFill>
            <a:srgbClr val="D4A3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art-tuli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560" y="3528494"/>
            <a:ext cx="3136392" cy="2616273"/>
          </a:xfrm>
          <a:prstGeom prst="rect">
            <a:avLst/>
          </a:prstGeom>
          <a:effectLst/>
        </p:spPr>
      </p:pic>
      <p:sp>
        <p:nvSpPr>
          <p:cNvPr id="5" name="Rounded Rectangle 4"/>
          <p:cNvSpPr/>
          <p:nvPr/>
        </p:nvSpPr>
        <p:spPr>
          <a:xfrm>
            <a:off x="1463040" y="750712"/>
            <a:ext cx="9692640" cy="365760"/>
          </a:xfrm>
          <a:prstGeom prst="roundRect">
            <a:avLst>
              <a:gd name="adj" fmla="val 50000"/>
            </a:avLst>
          </a:prstGeom>
          <a:solidFill>
            <a:srgbClr val="0A4D44"/>
          </a:solidFill>
          <a:ln>
            <a:noFill/>
          </a:ln>
          <a:effectLst/>
        </p:spPr>
        <p:txBody>
          <a:bodyPr wrap="square" lIns="146304" tIns="0" rIns="146304" bIns="0" rtlCol="0" anchor="ctr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 spc="100">
                <a:solidFill>
                  <a:srgbClr val="D4A359"/>
                </a:solidFill>
                <a:latin typeface="Arial"/>
                <a:cs typeface="Arial"/>
              </a:rPr>
              <a:t>V ЮБИЛЕЙНАЯ МЕЖДУНАРОДНАЯ НАУЧНО-ПРАКТИЧЕСКАЯ КОНФЕРЕНЦИЯ «SOUTHERN UROLOGICAL FORUM SUF-2026»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03587" y="1407936"/>
            <a:ext cx="8595360" cy="841248"/>
          </a:xfrm>
          <a:prstGeom prst="rect">
            <a:avLst/>
          </a:prstGeom>
          <a:noFill/>
          <a:effectLst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 dirty="0" err="1">
                <a:solidFill>
                  <a:srgbClr val="0A4D44"/>
                </a:solidFill>
                <a:latin typeface="Georgia"/>
                <a:cs typeface="Georgia"/>
              </a:rPr>
              <a:t>Благодарю</a:t>
            </a:r>
            <a:r>
              <a:rPr sz="3800" b="1" i="0" dirty="0">
                <a:solidFill>
                  <a:srgbClr val="0A4D44"/>
                </a:solidFill>
                <a:latin typeface="Georgia"/>
                <a:cs typeface="Georgia"/>
              </a:rPr>
              <a:t> </a:t>
            </a:r>
            <a:r>
              <a:rPr sz="3800" b="1" i="0" dirty="0" err="1">
                <a:solidFill>
                  <a:srgbClr val="0A4D44"/>
                </a:solidFill>
                <a:latin typeface="Georgia"/>
                <a:cs typeface="Georgia"/>
              </a:rPr>
              <a:t>за</a:t>
            </a:r>
            <a:r>
              <a:rPr sz="3800" b="1" i="0" dirty="0">
                <a:solidFill>
                  <a:srgbClr val="0A4D44"/>
                </a:solidFill>
                <a:latin typeface="Georgia"/>
                <a:cs typeface="Georgia"/>
              </a:rPr>
              <a:t> </a:t>
            </a:r>
            <a:r>
              <a:rPr sz="3800" b="1" i="0" dirty="0" err="1">
                <a:solidFill>
                  <a:srgbClr val="0A4D44"/>
                </a:solidFill>
                <a:latin typeface="Georgia"/>
                <a:cs typeface="Georgia"/>
              </a:rPr>
              <a:t>внимание</a:t>
            </a:r>
            <a:r>
              <a:rPr sz="3800" b="1" i="0" dirty="0">
                <a:solidFill>
                  <a:srgbClr val="C59B27"/>
                </a:solidFill>
                <a:latin typeface="Georgia"/>
                <a:cs typeface="Georgia"/>
              </a:rPr>
              <a:t>!</a:t>
            </a:r>
          </a:p>
        </p:txBody>
      </p:sp>
      <p:pic>
        <p:nvPicPr>
          <p:cNvPr id="8" name="Picture 7" descr="usk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707" y="2639333"/>
            <a:ext cx="1855493" cy="2400766"/>
          </a:xfrm>
          <a:prstGeom prst="rect">
            <a:avLst/>
          </a:prstGeom>
          <a:effectLst/>
        </p:spPr>
      </p:pic>
      <p:pic>
        <p:nvPicPr>
          <p:cNvPr id="9" name="Picture 8" descr="suf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559" y="2768988"/>
            <a:ext cx="3581152" cy="2243068"/>
          </a:xfrm>
          <a:prstGeom prst="rect">
            <a:avLst/>
          </a:prstGeom>
          <a:effectLst/>
        </p:spPr>
      </p:pic>
      <p:sp>
        <p:nvSpPr>
          <p:cNvPr id="17" name="Rectangle 16"/>
          <p:cNvSpPr/>
          <p:nvPr/>
        </p:nvSpPr>
        <p:spPr>
          <a:xfrm>
            <a:off x="0" y="6144768"/>
            <a:ext cx="12191695" cy="27432"/>
          </a:xfrm>
          <a:prstGeom prst="rect">
            <a:avLst/>
          </a:prstGeom>
          <a:solidFill>
            <a:srgbClr val="D4A3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6172200"/>
            <a:ext cx="12191695" cy="685800"/>
          </a:xfrm>
          <a:prstGeom prst="rect">
            <a:avLst/>
          </a:prstGeom>
          <a:solidFill>
            <a:srgbClr val="0A4D44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" y="6172200"/>
            <a:ext cx="10543032" cy="68580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 spc="40">
                <a:solidFill>
                  <a:srgbClr val="E8D7A8"/>
                </a:solidFill>
                <a:latin typeface="Arial"/>
                <a:cs typeface="Arial"/>
              </a:rPr>
              <a:t>© 2026 ОО «Урологи Южного Казахстана»  ·  Southern Urological Forum SUF-2026  ·  www.usk.asia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99</Words>
  <Application>Microsoft Macintosh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SUF-2026 — шаблон презентации докладчика</dc:title>
  <dc:subject>V юбилейная международная научно-практическая конференция «Southern Urological Forum SUF-2026», Шымкент, 18–19 сентября 2026</dc:subject>
  <dc:creator>ОО «Урологи Южного Казахстана» (USK)</dc:creator>
  <cp:keywords/>
  <dc:description>generated using python-pptx</dc:description>
  <cp:lastModifiedBy>Darina Sadykova</cp:lastModifiedBy>
  <cp:revision>5</cp:revision>
  <dcterms:created xsi:type="dcterms:W3CDTF">2013-01-27T09:14:16Z</dcterms:created>
  <dcterms:modified xsi:type="dcterms:W3CDTF">2026-08-24T11:01:49Z</dcterms:modified>
  <cp:category/>
</cp:coreProperties>
</file>